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0" r:id="rId7"/>
    <p:sldId id="262" r:id="rId8"/>
    <p:sldId id="269" r:id="rId9"/>
    <p:sldId id="264" r:id="rId10"/>
    <p:sldId id="271" r:id="rId11"/>
    <p:sldId id="265" r:id="rId12"/>
    <p:sldId id="272" r:id="rId13"/>
    <p:sldId id="273" r:id="rId14"/>
    <p:sldId id="274" r:id="rId15"/>
    <p:sldId id="281" r:id="rId16"/>
    <p:sldId id="267" r:id="rId17"/>
    <p:sldId id="268" r:id="rId18"/>
    <p:sldId id="275" r:id="rId19"/>
    <p:sldId id="276" r:id="rId20"/>
    <p:sldId id="277" r:id="rId21"/>
    <p:sldId id="279" r:id="rId22"/>
  </p:sldIdLst>
  <p:sldSz cx="9144000" cy="6858000" type="screen4x3"/>
  <p:notesSz cx="7099300" cy="1023429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24"/>
    <a:srgbClr val="00DA00"/>
    <a:srgbClr val="006600"/>
    <a:srgbClr val="00CC00"/>
    <a:srgbClr val="18FC33"/>
    <a:srgbClr val="2CFC71"/>
    <a:srgbClr val="25FF25"/>
    <a:srgbClr val="01FF01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796BBC-B1E7-4FF5-95F6-1E2D65BD8680}" type="datetimeFigureOut">
              <a:rPr lang="th-TH" smtClean="0"/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02C437-8BAD-4688-9846-587545861091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C437-8BAD-4688-9846-587545861091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B936-82D6-45F4-A9C0-88AB86A096A5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376243"/>
            <a:ext cx="2133600" cy="365125"/>
          </a:xfrm>
        </p:spPr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82" y="0"/>
            <a:ext cx="2051720" cy="63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624542"/>
            <a:ext cx="9180512" cy="6260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6A40-FE2F-458A-80ED-B3A5981A9E4E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07EF-A6D2-4CC9-A155-4DD7FBFD742E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4A55-6A7E-4CBE-BAF0-A43927AB63D4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fld id="{3C185BB3-622E-4651-95B6-B369C0AA0465}" type="slidenum">
              <a:rPr lang="th-TH" smtClean="0"/>
            </a:fld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2051720" cy="63589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170710"/>
            <a:ext cx="8229600" cy="810018"/>
          </a:xfrm>
        </p:spPr>
        <p:txBody>
          <a:bodyPr>
            <a:normAutofit/>
          </a:bodyPr>
          <a:lstStyle>
            <a:lvl1pPr algn="l">
              <a:defRPr sz="4400" b="1"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5F2D-A6B3-43D9-956D-C4BA044E5B8E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9366-8F4F-4A01-BEB3-1E083519B440}" type="datetime1">
              <a:rPr lang="th-TH" smtClean="0"/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C40-1DD3-4985-ADF2-A6419C5E7D76}" type="datetime1">
              <a:rPr lang="th-TH" smtClean="0"/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7ACF-A9B3-4973-8412-985FCA211510}" type="datetime1">
              <a:rPr lang="th-TH" smtClean="0"/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DCD6-034E-486E-BCA4-EDCCF4F3E820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C82C-E441-4AD5-9CA5-42FF23139E4C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2A6A-BAC3-4791-AC44-1CB8D1D51926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6512" y="76562"/>
            <a:ext cx="736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โครงการรณรงค์ความปลอดภัยจากการผลิตและใช้พลังงานทดแทน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(Energy Safety)</a:t>
            </a:r>
            <a:endParaRPr lang="th-TH" sz="2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14415"/>
            <a:ext cx="8460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2">
                    <a:lumMod val="1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ความปลอดภัย</a:t>
            </a:r>
            <a:br>
              <a:rPr lang="th-TH" sz="4400" b="1" dirty="0" smtClean="0">
                <a:solidFill>
                  <a:schemeClr val="bg2">
                    <a:lumMod val="1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400" b="1" dirty="0" smtClean="0">
                <a:solidFill>
                  <a:schemeClr val="bg2">
                    <a:lumMod val="1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ในการผลิตและการใช้พลังงาน</a:t>
            </a:r>
            <a:br>
              <a:rPr lang="th-TH" sz="4400" b="1" dirty="0" smtClean="0">
                <a:solidFill>
                  <a:schemeClr val="bg2">
                    <a:lumMod val="1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 smtClean="0">
                <a:solidFill>
                  <a:schemeClr val="bg2">
                    <a:lumMod val="1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  <a:r>
              <a:rPr lang="th-TH" sz="8000" b="1" dirty="0" smtClean="0">
                <a:solidFill>
                  <a:srgbClr val="00CC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ก๊าซชีวภาพ</a:t>
            </a:r>
            <a:endParaRPr lang="th-TH" sz="8000" b="1" dirty="0">
              <a:solidFill>
                <a:srgbClr val="00CC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5732" y="2852936"/>
            <a:ext cx="5902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solidFill>
                  <a:srgbClr val="00CC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(Biogas Safety)</a:t>
            </a:r>
            <a:endParaRPr lang="th-TH" sz="4600" b="1" dirty="0">
              <a:solidFill>
                <a:srgbClr val="00CC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sz="3600" dirty="0" smtClean="0">
                <a:sym typeface="Webdings" panose="05030102010509060703"/>
              </a:rPr>
              <a:t>สาเหตุอื่นๆที่ทำให้เกิดการระเบิดและอัคคีภัย</a:t>
            </a:r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แหล่งที่ทำให้เกิดการจุดระเบิด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(Ignition Source)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เป็นแหล่งที่ควรหลีกเลี่ยงการรั่วซึมของก๊าซไวไฟ ได้แก่</a:t>
            </a:r>
            <a:endParaRPr lang="en-US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45159" r="52835" b="16352"/>
          <a:stretch>
            <a:fillRect/>
          </a:stretch>
        </p:blipFill>
        <p:spPr>
          <a:xfrm>
            <a:off x="7308304" y="2507880"/>
            <a:ext cx="1764196" cy="1569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7017" r="5565" b="50000"/>
          <a:stretch>
            <a:fillRect/>
          </a:stretch>
        </p:blipFill>
        <p:spPr>
          <a:xfrm>
            <a:off x="-36512" y="2372017"/>
            <a:ext cx="7383130" cy="1504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46941" r="4903" b="18681"/>
          <a:stretch>
            <a:fillRect/>
          </a:stretch>
        </p:blipFill>
        <p:spPr>
          <a:xfrm>
            <a:off x="-36512" y="4279708"/>
            <a:ext cx="7272808" cy="154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6" t="45159" r="28507" b="16352"/>
          <a:stretch>
            <a:fillRect/>
          </a:stretch>
        </p:blipFill>
        <p:spPr>
          <a:xfrm>
            <a:off x="7375818" y="4524104"/>
            <a:ext cx="1648790" cy="15691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70710"/>
            <a:ext cx="8229600" cy="810018"/>
          </a:xfrm>
        </p:spPr>
        <p:txBody>
          <a:bodyPr>
            <a:normAutofit/>
          </a:bodyPr>
          <a:lstStyle/>
          <a:p>
            <a:r>
              <a:rPr lang="th-TH" sz="3400" dirty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sz="3400" dirty="0"/>
              <a:t>กรณีตัวอย่าง</a:t>
            </a:r>
            <a:r>
              <a:rPr lang="th-TH" sz="3400" dirty="0" smtClean="0"/>
              <a:t>อุบัติเหตุในพื้นที่อับอากาศที่ จ.ราชบุรี</a:t>
            </a:r>
            <a:endParaRPr lang="th-TH" sz="3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50000" r="4071" b="19171"/>
          <a:stretch>
            <a:fillRect/>
          </a:stretch>
        </p:blipFill>
        <p:spPr bwMode="auto">
          <a:xfrm>
            <a:off x="35336" y="3447200"/>
            <a:ext cx="9053724" cy="17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36" y="1571308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เกิด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จากการเข้า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ในพื้นที่ที่มีออกซิเจนไม่เพียงพอ และเต็มไปด้วยก๊าซชีวภาพ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มีส่วนประกอบของก๊าซไข่เน่า(ก๊าซไฮโดรเจนซัลไฟด์) ที่เป็นก๊าซพิษ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หมดสติและเสียชีวิต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/>
              <a:t>วิธีการป้องกัน/แก้ไข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251251" y="1412776"/>
            <a:ext cx="6697013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หรือซ่อม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บำรุง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อุปกรณ์ต่างๆ อย่าง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สม่ำเสมอ 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การซ่อมแซมต้อง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ทำโดย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ผู้เชี่ยวชาญเท่านั้น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เข้มงวดการปฏิบัติงานในพื้นที่อับอากาศหรือสภาวะอับอากาศ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นุญาตปฏิบัติงานในพื้นที่อับอากาศต่อหัวหน้างาน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ตรวจสอบปริมาณออกซิเจน สารเคมีต่างๆ ให้อยู่ภายใต้เกณฑ์ความปลอดภัยที่กฎหมาย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ปฏิบัติงานเพียง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ลำพัง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ต้องมีผู้ช่วยเหลือหรือผู้เฝ้าดูตลอดเวลา มีการระบายอากาศที่เหมาะสม และสวมอุปกรณ์ป้องกันในการปฏิบัติงาน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7" t="10781" r="40150" b="9981"/>
          <a:stretch>
            <a:fillRect/>
          </a:stretch>
        </p:blipFill>
        <p:spPr>
          <a:xfrm>
            <a:off x="6660232" y="1367674"/>
            <a:ext cx="2448272" cy="53248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ebdings" panose="05030102010509060703"/>
              </a:rPr>
              <a:t></a:t>
            </a:r>
            <a:r>
              <a:rPr lang="th-TH" dirty="0"/>
              <a:t>อุปกรณ์ป้องกันในการปฏิบัติงาน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9803"/>
            <a:ext cx="7418015" cy="60181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พื้นที่อับอากาศ 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24933" r="27796" b="37534"/>
          <a:stretch>
            <a:fillRect/>
          </a:stretch>
        </p:blipFill>
        <p:spPr>
          <a:xfrm>
            <a:off x="1115616" y="2060848"/>
            <a:ext cx="3091206" cy="218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7" t="19747" r="21779" b="42110"/>
          <a:stretch>
            <a:fillRect/>
          </a:stretch>
        </p:blipFill>
        <p:spPr>
          <a:xfrm>
            <a:off x="4860032" y="1988840"/>
            <a:ext cx="3137600" cy="227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 t="40902" r="35027" b="19876"/>
          <a:stretch>
            <a:fillRect/>
          </a:stretch>
        </p:blipFill>
        <p:spPr>
          <a:xfrm>
            <a:off x="4875198" y="4265133"/>
            <a:ext cx="3122434" cy="205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21745" r="26073" b="39127"/>
          <a:stretch>
            <a:fillRect/>
          </a:stretch>
        </p:blipFill>
        <p:spPr>
          <a:xfrm>
            <a:off x="1048822" y="4221088"/>
            <a:ext cx="31376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9583" y="1250757"/>
            <a:ext cx="8934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พื้นที่อับอากาศ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ที่มีทางเข้าออก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การระบายอากาศตามธรรมชาติ ไม่เพียงพอ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เป็นที่สะสมของก๊าซพิษ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สารเคมี สาร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ไวไฟ รวมทั้งก๊าซ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ออกซิเจนไม่เพียงพอ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170710"/>
            <a:ext cx="8229600" cy="810018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sz="3600" dirty="0" smtClean="0">
                <a:sym typeface="Webdings" panose="05030102010509060703"/>
              </a:rPr>
              <a:t>อันตรายจากการปฏิบัติงานในพื้นที่อับอากาศ</a:t>
            </a:r>
            <a:endParaRPr lang="th-TH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51581" r="63134" b="13496"/>
          <a:stretch>
            <a:fillRect/>
          </a:stretch>
        </p:blipFill>
        <p:spPr>
          <a:xfrm>
            <a:off x="-108520" y="3861048"/>
            <a:ext cx="335234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22861" r="63878" b="43837"/>
          <a:stretch>
            <a:fillRect/>
          </a:stretch>
        </p:blipFill>
        <p:spPr>
          <a:xfrm>
            <a:off x="97717" y="1412776"/>
            <a:ext cx="315389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2066" r="43578" b="43423"/>
          <a:stretch>
            <a:fillRect/>
          </a:stretch>
        </p:blipFill>
        <p:spPr>
          <a:xfrm>
            <a:off x="2987824" y="1052736"/>
            <a:ext cx="317907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8" t="50000" r="21959" b="11998"/>
          <a:stretch>
            <a:fillRect/>
          </a:stretch>
        </p:blipFill>
        <p:spPr>
          <a:xfrm>
            <a:off x="5800689" y="3730105"/>
            <a:ext cx="3303653" cy="278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0" t="53077" r="44184" b="13118"/>
          <a:stretch>
            <a:fillRect/>
          </a:stretch>
        </p:blipFill>
        <p:spPr>
          <a:xfrm>
            <a:off x="2849063" y="3768651"/>
            <a:ext cx="316309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1" t="23987" r="22939" b="42564"/>
          <a:stretch>
            <a:fillRect/>
          </a:stretch>
        </p:blipFill>
        <p:spPr>
          <a:xfrm>
            <a:off x="5896192" y="1546361"/>
            <a:ext cx="32400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>
                <a:sym typeface="Webdings" panose="05030102010509060703"/>
              </a:rPr>
              <a:t>ป้ายเตือนเพื่อความปลอดภัย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17537" r="31234" b="46481"/>
          <a:stretch>
            <a:fillRect/>
          </a:stretch>
        </p:blipFill>
        <p:spPr bwMode="auto">
          <a:xfrm>
            <a:off x="1115616" y="1312061"/>
            <a:ext cx="7200800" cy="24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55138" r="31234" b="8070"/>
          <a:stretch>
            <a:fillRect/>
          </a:stretch>
        </p:blipFill>
        <p:spPr bwMode="auto">
          <a:xfrm>
            <a:off x="1115616" y="3841131"/>
            <a:ext cx="7128792" cy="246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การปฐมพยาบาลเบื้องต้น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เมื่อก๊าซรั่วให้รีบอพยพคนงานออกจากที่นั่นให้เร็วที่สุด ไปอยู่ในที่โล่งเหนือลม และรีบแจ้งเหตุ ให้ผู้เกี่ยวข้องทราบทันที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หายใจเอาก๊าซพิษเข้าไป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ย้ายผู้ป่วยออกสู่บริเวณที่มีอากาศบริสุทธิ์ ถ้าหยุดหายใจให้ช่วย ผายปอด ถ้าหายใจ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ลำบาก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ให้ออกซิเจนช่วยและ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พบแพทย์ทันที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สารเคมีสัมผัสถูกผิวหนัง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ล้างผิวหนังโดยให้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น้ำไหล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ผ่านอย่างน้อย 15 นาที พร้อมถอด เสื้อผ้าและรองเท้าที่ปนเปื้อนสารเคมีออกและไปพบแพทย์ทันที ซัก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สะอาดเสื้อผ้าที่ปน เปื้อนให้สะอาดก่อน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นำกลับมา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ใช้ใหม่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ก๊าซพิษหรือสารเคมีเข้าตา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ล้างตาโดยให้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น้ำไหล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ผ่านอย่างน้อย 15 นาที กระพริบตาถี่ๆ อย่าล้างให้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น้ำล้าง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ตาผ่านหน้า ถ้ายังมีอาการระคายเคืองอยู่ให้ล้าง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ซ้ำอีก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นาที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>
                <a:sym typeface="Webdings" panose="05030102010509060703"/>
              </a:rPr>
              <a:t>การปฐมพยาบาลเบื้องต้น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" y="692696"/>
            <a:ext cx="8981646" cy="6224588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1" t="21782" r="8463" b="68330"/>
          <a:stretch>
            <a:fillRect/>
          </a:stretch>
        </p:blipFill>
        <p:spPr bwMode="auto">
          <a:xfrm>
            <a:off x="5364088" y="1924377"/>
            <a:ext cx="3240360" cy="78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5" t="40201" r="10665" b="50980"/>
          <a:stretch>
            <a:fillRect/>
          </a:stretch>
        </p:blipFill>
        <p:spPr bwMode="auto">
          <a:xfrm>
            <a:off x="5292080" y="3106054"/>
            <a:ext cx="3237040" cy="7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0" t="52379" r="6889" b="32882"/>
          <a:stretch>
            <a:fillRect/>
          </a:stretch>
        </p:blipFill>
        <p:spPr bwMode="auto">
          <a:xfrm>
            <a:off x="5407485" y="4005064"/>
            <a:ext cx="362976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0" t="73598" r="8043" b="13201"/>
          <a:stretch>
            <a:fillRect/>
          </a:stretch>
        </p:blipFill>
        <p:spPr bwMode="auto">
          <a:xfrm>
            <a:off x="5436096" y="5343643"/>
            <a:ext cx="3501225" cy="110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9548" r="25585" b="5124"/>
          <a:stretch>
            <a:fillRect/>
          </a:stretch>
        </p:blipFill>
        <p:spPr>
          <a:xfrm>
            <a:off x="-8628" y="1247064"/>
            <a:ext cx="6020788" cy="50622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/>
              <a:t>ก๊าซชีวภาพ คืออะไร?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251520" y="4797152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u="sng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ก๊าซชีวภาพ</a:t>
            </a:r>
            <a:r>
              <a:rPr lang="th-TH" sz="36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นำของ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 เช่น มูลสัตว์ ขยะ เศษอาหารหรือ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นำน้ำเสีย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จากฟาร์ม/โรงงาน มา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ผ่านกระบวนการ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หมัก เพื่อให้เกิดการย่อยสลายสารอินทรีย์จนได้ก๊าซชีวภาพ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27393" r="6040" b="19818"/>
          <a:stretch>
            <a:fillRect/>
          </a:stretch>
        </p:blipFill>
        <p:spPr>
          <a:xfrm>
            <a:off x="-36512" y="1196752"/>
            <a:ext cx="8916578" cy="35283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/>
              <a:t>องค์ประกอบของก๊าซชีวภาพ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7953" r="27586" b="7527"/>
          <a:stretch>
            <a:fillRect/>
          </a:stretch>
        </p:blipFill>
        <p:spPr>
          <a:xfrm>
            <a:off x="107504" y="1124744"/>
            <a:ext cx="8854815" cy="55172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/>
              <a:t>ประโยชน์ของก๊าซชีวภาพ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1360" r="39944" b="6746"/>
          <a:stretch>
            <a:fillRect/>
          </a:stretch>
        </p:blipFill>
        <p:spPr>
          <a:xfrm>
            <a:off x="-19239" y="1201591"/>
            <a:ext cx="5683190" cy="525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484784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ใช้เป็นก๊าซหุงต้มแทนก๊าซ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LPG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492896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ผลิตไฟฟ้า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645024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ผลิตความร้อน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86916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CBG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เป็นเชื้อเพลิงสำหรับรถยนต์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5805264"/>
            <a:ext cx="385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ตะกอนที่ได้ไปทำปุ๋ย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Up Arrow 8"/>
          <p:cNvSpPr/>
          <p:nvPr/>
        </p:nvSpPr>
        <p:spPr>
          <a:xfrm rot="3984367">
            <a:off x="2869747" y="1888250"/>
            <a:ext cx="432048" cy="54964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Up Arrow 9"/>
          <p:cNvSpPr/>
          <p:nvPr/>
        </p:nvSpPr>
        <p:spPr>
          <a:xfrm rot="4840268">
            <a:off x="3150012" y="2691815"/>
            <a:ext cx="432048" cy="54964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Up Arrow 10"/>
          <p:cNvSpPr/>
          <p:nvPr/>
        </p:nvSpPr>
        <p:spPr>
          <a:xfrm rot="5861348">
            <a:off x="3222540" y="3480634"/>
            <a:ext cx="432048" cy="54964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Up Arrow 11"/>
          <p:cNvSpPr/>
          <p:nvPr/>
        </p:nvSpPr>
        <p:spPr>
          <a:xfrm rot="7127169">
            <a:off x="3074987" y="4200664"/>
            <a:ext cx="432048" cy="54964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Up Arrow 12"/>
          <p:cNvSpPr/>
          <p:nvPr/>
        </p:nvSpPr>
        <p:spPr>
          <a:xfrm rot="8314124">
            <a:off x="2644005" y="4821408"/>
            <a:ext cx="432048" cy="54964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7092280" cy="1080120"/>
          </a:xfrm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ebdings" panose="05030102010509060703"/>
              </a:rPr>
              <a:t>	</a:t>
            </a:r>
            <a:r>
              <a:rPr lang="th-TH" sz="3600" dirty="0" smtClean="0"/>
              <a:t>เหตุการณ์</a:t>
            </a:r>
            <a:r>
              <a:rPr lang="th-TH" sz="3600" dirty="0"/>
              <a:t>ความไม่ปลอดภัยจากการ</a:t>
            </a:r>
            <a:r>
              <a:rPr lang="th-TH" sz="3600" dirty="0" smtClean="0"/>
              <a:t>ผลิต</a:t>
            </a:r>
            <a:br>
              <a:rPr lang="th-TH" sz="3600" dirty="0" smtClean="0"/>
            </a:br>
            <a:r>
              <a:rPr lang="th-TH" sz="3600" dirty="0" smtClean="0"/>
              <a:t>	และการ</a:t>
            </a:r>
            <a:r>
              <a:rPr lang="th-TH" sz="3600" dirty="0"/>
              <a:t>ใช้ก๊าซ</a:t>
            </a:r>
            <a:r>
              <a:rPr lang="th-TH" sz="3600" dirty="0" smtClean="0"/>
              <a:t>ชีวภาพ</a:t>
            </a:r>
            <a:endParaRPr lang="th-TH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60848"/>
            <a:ext cx="2677414" cy="49499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24627" r="63864" b="48804"/>
          <a:stretch>
            <a:fillRect/>
          </a:stretch>
        </p:blipFill>
        <p:spPr bwMode="auto">
          <a:xfrm>
            <a:off x="287440" y="1746090"/>
            <a:ext cx="3636488" cy="24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62267" r="66569" b="10867"/>
          <a:stretch>
            <a:fillRect/>
          </a:stretch>
        </p:blipFill>
        <p:spPr bwMode="auto">
          <a:xfrm>
            <a:off x="3995936" y="1700808"/>
            <a:ext cx="36971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42" y="420192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อุบัติเหตุจำแนกตามขั้นตอนต่างๆ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13023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สาเหตุการเกิดอุบัติเหตุ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0710"/>
            <a:ext cx="6984776" cy="810018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sz="3600" dirty="0" smtClean="0"/>
              <a:t>กรณีตัวอย่างอุบัติเหตุการระเบิดที่ จ.ชัยภูมิ</a:t>
            </a:r>
            <a:endParaRPr lang="th-TH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" b="32255"/>
          <a:stretch>
            <a:fillRect/>
          </a:stretch>
        </p:blipFill>
        <p:spPr>
          <a:xfrm>
            <a:off x="-324544" y="2348880"/>
            <a:ext cx="9660011" cy="394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1520" y="148478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บ่อ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เก็บก๊าซไม่แข็งแรงเพียงพอ และยังเก็บก๊าซไว้มากเกินไป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ผ้าใบและรอยตะเข็บ เสื่อมสภาพ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10018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/>
              <a:t>วิธีการป้องกัน/แก้ไข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13632" r="48751" b="44754"/>
          <a:stretch>
            <a:fillRect/>
          </a:stretch>
        </p:blipFill>
        <p:spPr>
          <a:xfrm>
            <a:off x="107504" y="2996952"/>
            <a:ext cx="2991930" cy="170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53035" r="48741" b="4489"/>
          <a:stretch>
            <a:fillRect/>
          </a:stretch>
        </p:blipFill>
        <p:spPr>
          <a:xfrm>
            <a:off x="107504" y="1268761"/>
            <a:ext cx="2991930" cy="1728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9434" y="1478389"/>
            <a:ext cx="58613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 ติดตั้งระบบ ต้องทำโดยผู้ที่มีประสบการณ์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ควบคุมการก่อสร้างต้อง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รัดกุม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ผลิตก๊าซชีวภาพต้องไม่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ขวางทิศทางลม 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วิธีการลดแรงลมปะทะ เช่น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ปลูกแนว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ต้นไม้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เก็บกักก๊าซชีวภาพ โครงสร้างต้อง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แข็งแรง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และไม่ควรมีขนาดใหญ่เกินไป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ผลิตก๊าซชีวภาพและเก็บไว้ใช้เท่าที่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ไม่ให้เกิดประกายไฟใกล้ถังหมัก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ระบบป้องกันฟ้าผ่าและติดตั้งสาย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มีการติดตั้งอุปกรณ์ความปลอดภัยใน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เพื่อเป็นการควบคุม ตรวจเช็คและ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เตือนภัย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8" t="53879" r="31936" b="13432"/>
          <a:stretch>
            <a:fillRect/>
          </a:stretch>
        </p:blipFill>
        <p:spPr>
          <a:xfrm>
            <a:off x="107504" y="4653136"/>
            <a:ext cx="2949309" cy="17767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sym typeface="Webdings" panose="05030102010509060703"/>
              </a:rPr>
              <a:t></a:t>
            </a:r>
            <a:r>
              <a:rPr lang="th-TH" sz="4000" dirty="0"/>
              <a:t> </a:t>
            </a:r>
            <a:r>
              <a:rPr lang="th-TH" sz="4000" dirty="0" smtClean="0"/>
              <a:t>แผนผังการ</a:t>
            </a:r>
            <a:r>
              <a:rPr lang="th-TH" sz="4000" dirty="0"/>
              <a:t>ติดตั้งอุปกรณ์ความปลอดภัย</a:t>
            </a:r>
            <a:endParaRPr lang="th-TH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6" t="33351" r="2179" b="22310"/>
          <a:stretch>
            <a:fillRect/>
          </a:stretch>
        </p:blipFill>
        <p:spPr bwMode="auto">
          <a:xfrm>
            <a:off x="0" y="1354922"/>
            <a:ext cx="9144000" cy="33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2" t="32649" r="7416" b="40106"/>
          <a:stretch>
            <a:fillRect/>
          </a:stretch>
        </p:blipFill>
        <p:spPr bwMode="auto">
          <a:xfrm>
            <a:off x="4041203" y="3626730"/>
            <a:ext cx="5067301" cy="13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7" t="59095" r="5106" b="15159"/>
          <a:stretch>
            <a:fillRect/>
          </a:stretch>
        </p:blipFill>
        <p:spPr bwMode="auto">
          <a:xfrm>
            <a:off x="107504" y="4954886"/>
            <a:ext cx="5712427" cy="133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ebdings" panose="05030102010509060703"/>
              </a:rPr>
              <a:t>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อุปกรณ์เพื่อความปลอดภัย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87"/>
          <a:stretch>
            <a:fillRect/>
          </a:stretch>
        </p:blipFill>
        <p:spPr>
          <a:xfrm>
            <a:off x="-132706" y="1369371"/>
            <a:ext cx="2328442" cy="2131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/>
          <a:stretch>
            <a:fillRect/>
          </a:stretch>
        </p:blipFill>
        <p:spPr>
          <a:xfrm>
            <a:off x="1859953" y="1412776"/>
            <a:ext cx="2784055" cy="1948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9"/>
          <a:stretch>
            <a:fillRect/>
          </a:stretch>
        </p:blipFill>
        <p:spPr>
          <a:xfrm>
            <a:off x="4133314" y="1166856"/>
            <a:ext cx="2454910" cy="2334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2" b="13661"/>
          <a:stretch>
            <a:fillRect/>
          </a:stretch>
        </p:blipFill>
        <p:spPr>
          <a:xfrm>
            <a:off x="5940152" y="1340768"/>
            <a:ext cx="3409278" cy="2232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 r="45862" b="7527"/>
          <a:stretch>
            <a:fillRect/>
          </a:stretch>
        </p:blipFill>
        <p:spPr>
          <a:xfrm>
            <a:off x="-468560" y="3812805"/>
            <a:ext cx="2848827" cy="2496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5500" r="32931" b="5688"/>
          <a:stretch>
            <a:fillRect/>
          </a:stretch>
        </p:blipFill>
        <p:spPr>
          <a:xfrm>
            <a:off x="2051720" y="3573016"/>
            <a:ext cx="2310224" cy="2327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5998" r="54138" b="19794"/>
          <a:stretch>
            <a:fillRect/>
          </a:stretch>
        </p:blipFill>
        <p:spPr>
          <a:xfrm>
            <a:off x="4067944" y="3933056"/>
            <a:ext cx="2210752" cy="2238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2313" r="45518" b="31755"/>
          <a:stretch>
            <a:fillRect/>
          </a:stretch>
        </p:blipFill>
        <p:spPr>
          <a:xfrm>
            <a:off x="5974681" y="3367429"/>
            <a:ext cx="3349847" cy="25449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BB3-622E-4651-95B6-B369C0AA0465}" type="slidenum">
              <a:rPr lang="th-TH" smtClean="0"/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2996</Words>
  <Application>WPS Presentation</Application>
  <PresentationFormat>On-screen Show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SimSun</vt:lpstr>
      <vt:lpstr>Wingdings</vt:lpstr>
      <vt:lpstr>TH Niramit AS</vt:lpstr>
      <vt:lpstr>TH SarabunPSK</vt:lpstr>
      <vt:lpstr>Webdings</vt:lpstr>
      <vt:lpstr>Tahoma</vt:lpstr>
      <vt:lpstr>Angsana New</vt:lpstr>
      <vt:lpstr>Cordia New</vt:lpstr>
      <vt:lpstr>Microsoft YaHei</vt:lpstr>
      <vt:lpstr>TH Sarabun PSK</vt:lpstr>
      <vt:lpstr>Arial Unicode MS</vt:lpstr>
      <vt:lpstr>Calibri</vt:lpstr>
      <vt:lpstr>32 pages</vt:lpstr>
      <vt:lpstr>Office Theme</vt:lpstr>
      <vt:lpstr>PowerPoint 演示文稿</vt:lpstr>
      <vt:lpstr>ก๊าซชีวภาพ คืออะไร?</vt:lpstr>
      <vt:lpstr>องค์ประกอบของก๊าซชีวภาพ</vt:lpstr>
      <vt:lpstr>ประโยชน์ของก๊าซชีวภาพ</vt:lpstr>
      <vt:lpstr>	เหตุการณ์ความไม่ปลอดภัยจากการผลิต 	และการใช้ก๊าซชีวภาพ</vt:lpstr>
      <vt:lpstr>กรณีตัวอย่างอุบัติเหตุการระเบิดที่ จ.ชัยภูมิ</vt:lpstr>
      <vt:lpstr>วิธีการป้องกัน/แก้ไข</vt:lpstr>
      <vt:lpstr> แผนผังการติดตั้งอุปกรณ์ความปลอดภัย</vt:lpstr>
      <vt:lpstr>อุปกรณ์เพื่อความปลอดภัย</vt:lpstr>
      <vt:lpstr>สาเหตุอื่นๆที่ทำให้เกิดการระเบิดและอัคคีภัย</vt:lpstr>
      <vt:lpstr>กรณีตัวอย่างอุบัติเหตุในพื้นที่อับอากาศที่ จ.ราชบุรี</vt:lpstr>
      <vt:lpstr>วิธีการป้องกัน/แก้ไข</vt:lpstr>
      <vt:lpstr>อุปกรณ์ป้องกันในการปฏิบัติงาน</vt:lpstr>
      <vt:lpstr>พื้นที่อับอากาศ </vt:lpstr>
      <vt:lpstr>อันตรายจากการปฏิบัติงานในพื้นที่อับอากาศ</vt:lpstr>
      <vt:lpstr>ป้ายเตือนเพื่อความปลอดภัย</vt:lpstr>
      <vt:lpstr>การปฐมพยาบาลเบื้องต้น</vt:lpstr>
      <vt:lpstr>การปฐมพยาบาลเบื้องต้น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com</cp:lastModifiedBy>
  <cp:revision>65</cp:revision>
  <cp:lastPrinted>2014-12-15T04:35:00Z</cp:lastPrinted>
  <dcterms:created xsi:type="dcterms:W3CDTF">2014-12-11T04:41:00Z</dcterms:created>
  <dcterms:modified xsi:type="dcterms:W3CDTF">2024-06-13T09:41:06Z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7F07B556E3B341F5AA4DF6C8449F3C26_13</vt:lpwstr>
  </property>
  <property fmtid="{D5CDD505-2E9C-101B-9397-08002B2CF9AE}" pid="3" name="KSOProductBuildVer">
    <vt:lpwstr>1054-12.2.0.17119</vt:lpwstr>
  </property>
</Properties>
</file>