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424" r:id="rId3"/>
    <p:sldId id="399" r:id="rId5"/>
    <p:sldId id="425" r:id="rId6"/>
    <p:sldId id="426" r:id="rId7"/>
    <p:sldId id="427" r:id="rId8"/>
    <p:sldId id="428" r:id="rId9"/>
    <p:sldId id="440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8" r:id="rId19"/>
    <p:sldId id="439" r:id="rId20"/>
    <p:sldId id="280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4803_Kwang_MD" panose="02000000000000000000" pitchFamily="2" charset="0"/>
      <p:regular r:id="rId29"/>
    </p:embeddedFont>
    <p:embeddedFont>
      <p:font typeface="Cordia New" panose="020B0304020202020204" pitchFamily="34" charset="-34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</p:embeddedFont>
    <p:embeddedFont>
      <p:font typeface="TH Niramit AS" panose="02000506000000020004" pitchFamily="2" charset="-34"/>
      <p:regular r:id="rId35"/>
      <p:bold r:id="rId36"/>
      <p:italic r:id="rId37"/>
      <p:boldItalic r:id="rId38"/>
    </p:embeddedFont>
    <p:embeddedFont>
      <p:font typeface="TH NiramitIT๙" panose="02000506000000020004" pitchFamily="2" charset="-34"/>
      <p:regular r:id="rId39"/>
      <p:bold r:id="rId40"/>
      <p:italic r:id="rId41"/>
    </p:embeddedFont>
    <p:embeddedFont>
      <p:font typeface="TH SarabunPSK" panose="020B0500040200020003" pitchFamily="34" charset="-34"/>
      <p:regular r:id="rId42"/>
      <p:bold r:id="rId43"/>
      <p:italic r:id="rId44"/>
      <p:boldItalic r:id="rId45"/>
    </p:embeddedFont>
    <p:embeddedFont>
      <p:font typeface="4803_Kwang_MD" panose="02000000000000000000"/>
      <p:regular r:id="rId46"/>
    </p:embeddedFont>
    <p:embeddedFont>
      <p:font typeface="Angsana New" panose="02020603050405020304" charset="0"/>
      <p:regular r:id="rId47"/>
      <p:bold r:id="rId48"/>
      <p:italic r:id="rId49"/>
      <p:boldItalic r:id="rId5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0E0"/>
    <a:srgbClr val="00FF00"/>
    <a:srgbClr val="33CC33"/>
    <a:srgbClr val="66FF33"/>
    <a:srgbClr val="99FF99"/>
    <a:srgbClr val="66FF66"/>
    <a:srgbClr val="99FF33"/>
    <a:srgbClr val="CC00FF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font" Target="fonts/font26.fntdata"/><Relationship Id="rId5" Type="http://schemas.openxmlformats.org/officeDocument/2006/relationships/slide" Target="slides/slide2.xml"/><Relationship Id="rId49" Type="http://schemas.openxmlformats.org/officeDocument/2006/relationships/font" Target="fonts/font25.fntdata"/><Relationship Id="rId48" Type="http://schemas.openxmlformats.org/officeDocument/2006/relationships/font" Target="fonts/font24.fntdata"/><Relationship Id="rId47" Type="http://schemas.openxmlformats.org/officeDocument/2006/relationships/font" Target="fonts/font23.fntdata"/><Relationship Id="rId46" Type="http://schemas.openxmlformats.org/officeDocument/2006/relationships/font" Target="fonts/font22.fntdata"/><Relationship Id="rId45" Type="http://schemas.openxmlformats.org/officeDocument/2006/relationships/font" Target="fonts/font21.fntdata"/><Relationship Id="rId44" Type="http://schemas.openxmlformats.org/officeDocument/2006/relationships/font" Target="fonts/font20.fntdata"/><Relationship Id="rId43" Type="http://schemas.openxmlformats.org/officeDocument/2006/relationships/font" Target="fonts/font19.fntdata"/><Relationship Id="rId42" Type="http://schemas.openxmlformats.org/officeDocument/2006/relationships/font" Target="fonts/font18.fntdata"/><Relationship Id="rId41" Type="http://schemas.openxmlformats.org/officeDocument/2006/relationships/font" Target="fonts/font17.fntdata"/><Relationship Id="rId40" Type="http://schemas.openxmlformats.org/officeDocument/2006/relationships/font" Target="fonts/font1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5.fntdata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EB28-9042-4538-B20E-9D731C9B901D}" type="datetimeFigureOut">
              <a:rPr lang="th-TH" smtClean="0"/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CE1D3-1A7F-4BBF-A89A-5ADD1245CCA0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97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54677013-8F25-446A-BF2A-5209616AFBE1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Finally, Thank you for your kind attention.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And Now your suggestions are very welcome.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if you have any questions or comment , I’ll happy to answer them.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--------------------------------------------------------------------------</a:t>
            </a:r>
            <a:endParaRPr lang="en-US" b="1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Are there any more questions or opinions?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If not, I’d like to end my presentation right here.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Thank you for your kind attention.</a:t>
            </a:r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389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26A26223-30AF-4068-A687-87B5941E36D0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Then the research scope of my special problem.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I’ve divided my research scope into 3  part.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Cordia New" panose="020B0304020202020204" pitchFamily="34" charset="-34"/>
              </a:rPr>
              <a:t>They are a lessons of MCAI , tools and the efficiency validation. </a:t>
            </a:r>
            <a:endParaRPr lang="en-US" smtClean="0">
              <a:cs typeface="Cordia New" panose="020B0304020202020204" pitchFamily="34" charset="-34"/>
            </a:endParaRPr>
          </a:p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Impact" panose="020B0806030902050204" pitchFamily="34" charset="0"/>
                <a:ea typeface="4803_Kwang_MD" panose="02000000000000000000" pitchFamily="2" charset="0"/>
                <a:cs typeface="4803_Kwang_MD" panose="02000000000000000000" pitchFamily="2" charset="0"/>
              </a:defRPr>
            </a:lvl9pPr>
          </a:lstStyle>
          <a:p>
            <a:pPr eaLnBrk="1" hangingPunct="1"/>
            <a:fld id="{B7468D4F-9ABD-42E9-A841-54DA80445E5E}" type="slidenum">
              <a:rPr lang="th-TH" sz="1200">
                <a:solidFill>
                  <a:prstClr val="black"/>
                </a:solidFill>
              </a:rPr>
            </a:fld>
            <a:endParaRPr 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935A6D2-9B5D-419B-A042-4D85EABD3D79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C410FBB-4268-46C0-84C6-55E03882AB60}" type="slidenum">
              <a:rPr lang="en-US"/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D353-193E-4D15-B8F2-7591793D8B10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B837-F1D8-4F42-9F26-F18026F23219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C45D-3ADD-4CB6-8E86-CD38C9DB2799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45E2-7F97-43B8-AA0D-304320EBD439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02ED-BF21-40AA-A969-3DC0F024B6B6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CF29-C178-466F-9ACB-064D2336D91A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2CE22F5-E23B-4B02-8EC1-710A3045A5F7}" type="datetimeFigureOut">
              <a:rPr lang="th-TH"/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964CB12-B466-4762-BFD9-F7923C78CADB}" type="slidenum">
              <a:rPr lang="en-US"/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CCFC-2F32-4E2E-AB83-3398EDFF0361}" type="datetimeFigureOut">
              <a:rPr lang="th-TH"/>
            </a:fld>
            <a:endParaRPr lang="th-TH"/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031A-7147-466D-982A-9D4512A9C5FB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F8F5-5C83-42D4-BD47-EBBBC9543AC2}" type="datetimeFigureOut">
              <a:rPr lang="th-TH"/>
            </a:fld>
            <a:endParaRPr lang="th-TH"/>
          </a:p>
        </p:txBody>
      </p:sp>
      <p:sp>
        <p:nvSpPr>
          <p:cNvPr id="8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82FE-522D-407B-BB1A-705B86E5D7D4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8F44-EA09-4E6E-9E88-DF8D0B15880F}" type="datetimeFigureOut">
              <a:rPr lang="th-TH"/>
            </a:fld>
            <a:endParaRPr lang="th-TH"/>
          </a:p>
        </p:txBody>
      </p:sp>
      <p:sp>
        <p:nvSpPr>
          <p:cNvPr id="4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8E49-C3F9-4058-A435-E79D0708653A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63B9-58DA-4726-BB41-7DD76B27E8DD}" type="datetimeFigureOut">
              <a:rPr lang="th-TH"/>
            </a:fld>
            <a:endParaRPr lang="th-TH"/>
          </a:p>
        </p:txBody>
      </p:sp>
      <p:sp>
        <p:nvSpPr>
          <p:cNvPr id="3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7D82-7353-4E98-B52F-CF339971FAE7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AC79-3FBE-41F5-9889-84B841AAF8E4}" type="datetimeFigureOut">
              <a:rPr lang="th-TH"/>
            </a:fld>
            <a:endParaRPr lang="th-TH"/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5234-3276-4D59-9F3A-57286F356EFC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และมนมุมสี่เหลี่ยมหนึ่งมุม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6" name="สามเหลี่ยมมุมฉาก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7" name="รูปแบบอิสระ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8" name="รูปแบบอิสระ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 hasCustomPrompt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dirty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91F8-866D-4EBE-A00D-D821C0A4BF5C}" type="datetimeFigureOut">
              <a:rPr lang="th-TH"/>
            </a:fld>
            <a:endParaRPr lang="th-TH"/>
          </a:p>
        </p:txBody>
      </p:sp>
      <p:sp>
        <p:nvSpPr>
          <p:cNvPr id="10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103C-FC33-4B6E-BC9E-842F7013B7AF}" type="slidenum">
              <a:rPr lang="en-US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tx2">
                <a:lumMod val="50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8" name="รูปแบบอิสระ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4803_Kwang_MD" panose="02000000000000000000" pitchFamily="2" charset="0"/>
            </a:endParaRPr>
          </a:p>
        </p:txBody>
      </p:sp>
      <p:sp>
        <p:nvSpPr>
          <p:cNvPr id="1028" name="ตัวยึดชื่อเรื่อง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9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th-TH" smtClean="0"/>
          </a:p>
          <a:p>
            <a:pPr lvl="1"/>
            <a:r>
              <a:rPr lang="th-TH" smtClean="0"/>
              <a:t>ระดับที่สอง</a:t>
            </a:r>
            <a:endParaRPr lang="th-TH" smtClean="0"/>
          </a:p>
          <a:p>
            <a:pPr lvl="2"/>
            <a:r>
              <a:rPr lang="th-TH" smtClean="0"/>
              <a:t>ระดับที่สาม</a:t>
            </a:r>
            <a:endParaRPr lang="th-TH" smtClean="0"/>
          </a:p>
          <a:p>
            <a:pPr lvl="3"/>
            <a:r>
              <a:rPr lang="th-TH" smtClean="0"/>
              <a:t>ระดับที่สี่</a:t>
            </a:r>
            <a:endParaRPr lang="th-TH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B8FA2-A206-4074-A2FE-5F5F67D3CF76}" type="datetimeFigureOut">
              <a:rPr lang="th-TH"/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 b="0">
                <a:solidFill>
                  <a:srgbClr val="045C75"/>
                </a:solidFill>
                <a:latin typeface="Calibri" panose="020F0502020204030204" pitchFamily="34" charset="0"/>
                <a:ea typeface="+mn-ea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7717E-9E20-40F9-B42F-BF8F064D5B87}" type="slidenum">
              <a:rPr lang="en-US"/>
            </a:fld>
            <a:endParaRPr lang="th-TH"/>
          </a:p>
        </p:txBody>
      </p:sp>
      <p:grpSp>
        <p:nvGrpSpPr>
          <p:cNvPr id="1033" name="กลุ่ม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รูปแบบอิสระ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4803_Kwang_MD" panose="02000000000000000000" pitchFamily="2" charset="0"/>
              </a:endParaRPr>
            </a:p>
          </p:txBody>
        </p:sp>
        <p:sp>
          <p:nvSpPr>
            <p:cNvPr id="13" name="รูปแบบอิสระ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4803_Kwang_MD" panose="02000000000000000000" pitchFamily="2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4803_Kwang_MD" panose="02000000000000000000" pitchFamily="2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4803_Kwang_MD" panose="02000000000000000000" pitchFamily="2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Cordia New" panose="020B0304020202020204" pitchFamily="34" charset="-34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Constantia" panose="02030602050306030303" pitchFamily="18" charset="0"/>
        <a:buChar char="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Constantia" panose="02030602050306030303" pitchFamily="18" charset="0"/>
        <a:buChar char="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Constantia" panose="02030602050306030303" pitchFamily="18" charset="0"/>
        <a:buChar char="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Constantia" panose="02030602050306030303" pitchFamily="18" charset="0"/>
        <a:buChar char="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Constantia" panose="02030602050306030303" pitchFamily="18" charset="0"/>
        <a:buChar char="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ordia New" panose="020B0304020202020204" pitchFamily="34" charset="-34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264243" y="866823"/>
            <a:ext cx="8719237" cy="22713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  <a:softEdge rad="12700"/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520" y="1484784"/>
            <a:ext cx="8602200" cy="1015663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ความรู้เบื้องต้น</a:t>
            </a:r>
            <a:r>
              <a:rPr 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เกี่ยวกับโซล่าเซลล์</a:t>
            </a:r>
            <a:endParaRPr lang="th-TH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40152" y="6074132"/>
            <a:ext cx="3762447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2363" dir="842175" algn="ctr" rotWithShape="0">
              <a:srgbClr val="FFFF99">
                <a:alpha val="50000"/>
              </a:srgb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นาย</a:t>
            </a:r>
            <a:r>
              <a:rPr lang="th-TH" b="1" cap="all" dirty="0" err="1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สุร</a:t>
            </a:r>
            <a:r>
              <a:rPr lang="th-TH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เดช ศรี</a:t>
            </a:r>
            <a:r>
              <a:rPr lang="th-TH" b="1" cap="all" dirty="0" err="1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สุริยงค์</a:t>
            </a:r>
            <a:endParaRPr lang="th-TH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5853" y="6434172"/>
            <a:ext cx="3594699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2363" dir="842175" algn="ctr" rotWithShape="0">
              <a:srgbClr val="FFFF99">
                <a:alpha val="50000"/>
              </a:srgb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cap="all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วิทยาลัยเทคนิคบัวใหญ่</a:t>
            </a:r>
            <a:endParaRPr lang="th-TH" b="1" cap="all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918" y="3501008"/>
            <a:ext cx="382905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60" y="3516100"/>
            <a:ext cx="2760644" cy="205804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70" y="6489376"/>
            <a:ext cx="323330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552728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540568" y="1550402"/>
            <a:ext cx="9468544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2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88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ชนิดของแผ่นโซล่าเซลล์</a:t>
            </a:r>
            <a:endParaRPr lang="en-US" sz="6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320" y="2708920"/>
            <a:ext cx="594015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สามารถแบ่งออกได้ 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0320" y="3479231"/>
            <a:ext cx="59401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0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1.แผ่นโซล่าเซลล์แบบ </a:t>
            </a:r>
            <a:r>
              <a:rPr lang="en-US" sz="40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MONO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3780" y="4248672"/>
            <a:ext cx="59401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0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2.แผ่นโซล่าเซลล์แบบ </a:t>
            </a:r>
            <a:r>
              <a:rPr lang="en-US" sz="40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POLY</a:t>
            </a:r>
            <a:endParaRPr lang="en-US" sz="4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5007026"/>
            <a:ext cx="496201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4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3.</a:t>
            </a:r>
            <a:r>
              <a:rPr lang="th-TH" sz="40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แผ่นโซล่าเซลล์แบบ </a:t>
            </a:r>
            <a:r>
              <a:rPr lang="en-US" sz="40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AMORPHOUS</a:t>
            </a:r>
            <a:endParaRPr lang="en-US" sz="4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 animBg="1"/>
      <p:bldP spid="7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408712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73959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540568" y="1550402"/>
            <a:ext cx="946854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2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7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7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แผ่นโซล่าเซลล์แบบ </a:t>
            </a:r>
            <a:r>
              <a:rPr lang="en-US" sz="7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MONO</a:t>
            </a:r>
            <a:endParaRPr lang="en-US" sz="5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502749"/>
            <a:ext cx="59401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ประสิทธิภาพ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สูง 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17-18%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ขึ้น</a:t>
            </a:r>
            <a:endParaRPr lang="en-US" sz="4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4244" y="2854677"/>
            <a:ext cx="702033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</a:t>
            </a:r>
            <a:r>
              <a:rPr lang="th-TH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สังเกตุ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จะมีจุดสี่เหลี่ยมอยู่ทั่วแผ่น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1475656" y="4257092"/>
            <a:ext cx="468052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240360" y="4113076"/>
            <a:ext cx="579613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ราคา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แพงที่สุดในบรรดาแผ่นโซล่าเซลล์ทั้งหมด 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2070168" y="3986127"/>
            <a:ext cx="468052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1449016" y="3088690"/>
            <a:ext cx="468052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2070168" y="4845353"/>
            <a:ext cx="468052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1475656" y="5445224"/>
            <a:ext cx="468052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 animBg="1"/>
      <p:bldP spid="11" grpId="0"/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2832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4" y="2473959"/>
            <a:ext cx="280164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540568" y="1550402"/>
            <a:ext cx="946854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2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7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2.</a:t>
            </a:r>
            <a:r>
              <a:rPr lang="th-TH" sz="7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แผ่นโซล่าเซลล์แบบ </a:t>
            </a:r>
            <a:r>
              <a:rPr lang="en-US" sz="7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POLY</a:t>
            </a:r>
            <a:endParaRPr lang="en-US" sz="5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484682"/>
            <a:ext cx="59401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ประสิทธิภาพ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สูง 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en-US" sz="36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6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-17%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ขึ้น</a:t>
            </a:r>
            <a:endParaRPr lang="en-US" sz="4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2767" y="2852936"/>
            <a:ext cx="702033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</a:t>
            </a:r>
            <a:r>
              <a:rPr lang="th-TH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สังเกตุ</a:t>
            </a:r>
            <a:r>
              <a:rPr lang="th-T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จะไม่มีจุดสี่เหลี่ยมแบบ</a:t>
            </a:r>
            <a:r>
              <a:rPr lang="en-US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MONO</a:t>
            </a:r>
            <a:endParaRPr lang="en-US" sz="32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360" y="4113076"/>
            <a:ext cx="5796136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ราคา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ถูกกว่าแผ่นโซล่าเซลล์แบบ 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MONO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และมีคุณสมบัติในการผลิตกระแสไฟฟ้าที่สูงเกือบจะเทียบเท่าแผ่นโซล่าเซลล์แบบ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MONO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552728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8" y="2447451"/>
            <a:ext cx="2801644" cy="333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288032" y="1785590"/>
            <a:ext cx="946854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2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5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3.</a:t>
            </a:r>
            <a:r>
              <a:rPr lang="th-TH" sz="5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แผ่นโซล่าเซลล์แบบ </a:t>
            </a:r>
            <a:r>
              <a:rPr lang="en-US" sz="5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AMORPHOUS</a:t>
            </a:r>
            <a:endParaRPr lang="en-US" sz="4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4194" y="3502749"/>
            <a:ext cx="59401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ประสิทธิภาพ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สูง 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5-6%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ขึ้น</a:t>
            </a:r>
            <a:endParaRPr lang="en-US" sz="4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0178" y="2912788"/>
            <a:ext cx="702033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</a:t>
            </a:r>
            <a:r>
              <a:rPr lang="th-TH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สังเกตุ</a:t>
            </a:r>
            <a:r>
              <a:rPr lang="th-T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แผ่นเรียบไม่มีแถบเส้นสะพานไฟ</a:t>
            </a:r>
            <a:endParaRPr lang="en-US" sz="32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360" y="4113076"/>
            <a:ext cx="579613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ราคา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ถูกที่สุดในบรรดาแผ่นโซล่าเซลล์ทั้ง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3 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ชนิด 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แต่ผลิตไฟได้น้อย</a:t>
            </a:r>
            <a:r>
              <a:rPr lang="en-US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)  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408712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720080" y="1550402"/>
            <a:ext cx="10044608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2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88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ขนาดของแผ่นโซล่าเซลล์</a:t>
            </a:r>
            <a:endParaRPr lang="en-US" sz="6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708920"/>
            <a:ext cx="619268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สามารถแบ่งออกได้ 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362" y="3465377"/>
            <a:ext cx="619268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 </a:t>
            </a:r>
            <a:r>
              <a:rPr lang="th-TH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6 โวลต์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8031" y="4234818"/>
            <a:ext cx="619268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 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18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โวลต์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6109" y="5004259"/>
            <a:ext cx="619268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 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36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โวลต์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 animBg="1"/>
      <p:bldP spid="7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552728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540568" y="1550402"/>
            <a:ext cx="9468544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2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6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sz="6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แผ่นโซล่าเซลล์ขนาด </a:t>
            </a:r>
            <a:r>
              <a:rPr lang="en-US" sz="6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6 </a:t>
            </a:r>
            <a:r>
              <a:rPr lang="th-TH" sz="6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โวลต์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492896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5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5303" y="3140968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6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1589" y="3789040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10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5303" y="4437112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15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2454" y="5206553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20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3194" y="5966824"/>
            <a:ext cx="639129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4400" b="1" spc="50" dirty="0" err="1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เเต่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ไม่เกินแผ่นขนาด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5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2832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540568" y="1550402"/>
            <a:ext cx="946854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2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60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en-US" sz="6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6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แผ่นโซล่าเซลล์ขนาด </a:t>
            </a:r>
            <a:r>
              <a:rPr lang="en-US" sz="6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18 </a:t>
            </a:r>
            <a:r>
              <a:rPr lang="th-TH" sz="6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โวลต์</a:t>
            </a:r>
            <a:endParaRPr lang="en-US" sz="4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492896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50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5303" y="3140968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100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1589" y="3789040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150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589" y="4558481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160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1589" y="5335699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170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3306" y="6069990"/>
            <a:ext cx="718118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แต่ไม่เกินแผ่นขนาด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200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2832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540568" y="1550402"/>
            <a:ext cx="946854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2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6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3.</a:t>
            </a:r>
            <a:r>
              <a:rPr lang="th-TH" sz="6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แผ่นโซล่าเซลล์ขนาด </a:t>
            </a:r>
            <a:r>
              <a:rPr lang="en-US" sz="6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36 </a:t>
            </a:r>
            <a:r>
              <a:rPr lang="th-TH" sz="60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โวลต์</a:t>
            </a:r>
            <a:endParaRPr lang="en-US" sz="4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492896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200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5303" y="3140968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250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1589" y="3789040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300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589" y="4437112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340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1589" y="5157192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380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1589" y="5899919"/>
            <a:ext cx="511256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แผ่นขนาด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400 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</a:t>
            </a:r>
            <a:endParaRPr lang="en-US" sz="48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j030125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900488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AutoShape 5"/>
          <p:cNvSpPr>
            <a:spLocks noChangeArrowheads="1"/>
          </p:cNvSpPr>
          <p:nvPr/>
        </p:nvSpPr>
        <p:spPr bwMode="auto">
          <a:xfrm rot="345639">
            <a:off x="1403350" y="1233488"/>
            <a:ext cx="6019800" cy="2895600"/>
          </a:xfrm>
          <a:prstGeom prst="cloudCallout">
            <a:avLst>
              <a:gd name="adj1" fmla="val 48569"/>
              <a:gd name="adj2" fmla="val 58190"/>
            </a:avLst>
          </a:prstGeom>
          <a:gradFill rotWithShape="1">
            <a:gsLst>
              <a:gs pos="0">
                <a:schemeClr val="tx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 b="1">
              <a:solidFill>
                <a:prstClr val="white"/>
              </a:solidFill>
              <a:latin typeface="Verdan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142342" name="WordArt 6"/>
          <p:cNvSpPr>
            <a:spLocks noChangeArrowheads="1" noChangeShapeType="1" noTextEdit="1"/>
          </p:cNvSpPr>
          <p:nvPr/>
        </p:nvSpPr>
        <p:spPr bwMode="auto">
          <a:xfrm>
            <a:off x="2089150" y="1843088"/>
            <a:ext cx="44958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4803_Kwang_MD" panose="02000000000000000000"/>
                <a:cs typeface="4803_Kwang_MD" panose="02000000000000000000" pitchFamily="2" charset="0"/>
              </a:rPr>
              <a:t>จบแล้วโว้ย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4803_Kwang_MD" panose="02000000000000000000"/>
                <a:cs typeface="4803_Kwang_MD" panose="02000000000000000000" pitchFamily="2" charset="0"/>
              </a:rPr>
              <a:t>…</a:t>
            </a:r>
            <a:endParaRPr lang="th-TH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4803_Kwang_MD" panose="02000000000000000000"/>
              <a:cs typeface="4803_Kwang_M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nimBg="1"/>
      <p:bldP spid="1423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552728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50" y="1556792"/>
            <a:ext cx="54006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496" y="1628800"/>
            <a:ext cx="7200800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115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โซล่าเซลล์</a:t>
            </a:r>
            <a:endParaRPr lang="en-US" sz="8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ของโซล่าเซลล์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996952"/>
            <a:ext cx="568863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6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คืออะไร?</a:t>
            </a:r>
            <a:endParaRPr lang="en-US" sz="6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861048"/>
            <a:ext cx="8534151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อิเล็กทรอนิกส์ชนิดหนึ่งที่ทำหน้าที่เปลี่ยนพลังงานแสงอาทิตย์หรือพลังงานจากแสงแดดให้เป็นพลังงานไฟฟ้าแล้วเราก็นำพลังงานไฟฟ้าฟ้าที่ได้ไปประยุกต์ใช้ในการลดค่าไฟภายในบ้านของเราหรือนำไปประยุกต์ใช้ในการลดต้นทุนในภาคการเกษตร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31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95536" y="404664"/>
            <a:ext cx="8424936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1628800"/>
            <a:ext cx="7200800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115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โซล่าเซลล์</a:t>
            </a:r>
            <a:endParaRPr lang="en-US" sz="8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2996952"/>
            <a:ext cx="568863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6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ทำมาจากอะไร?</a:t>
            </a:r>
            <a:endParaRPr lang="en-US" sz="6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6" y="1628800"/>
            <a:ext cx="8724616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3716808"/>
            <a:ext cx="8534151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แผ่นโซล่าเซลล์ทำมาจาก ดิน หิน และทราย วิธีการผลิตก็คือ นำ ดิน หิน ทราย มาสกัดแยกเอาธาตุซิลิคอนบริสุทธิ์ออกมา หลังจากนั้นเราก็เอาธาตุซิลิคอนบริสุทธิ์ที่ได้ไปเข้าสู่กระบวนการผลิต กลายออกมาเป็นแผ่นโซล่าเซลล์ ในตั้ง</a:t>
            </a:r>
            <a:r>
              <a:rPr lang="th-TH" sz="3200" b="1" spc="50" dirty="0" err="1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ต้นนั้ง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เอง หลังจากที่เราได้แผ่นโซล่าเซลล์ตั้งต้น นำไปเข้าสู่กระบวนการคัดแยกและประกอบ เราก็จะได้แผ่นโซลล่าเซลล์ที่สมบูรณ์พร้อมใช้งาน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480720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6" y="1744571"/>
            <a:ext cx="8035228" cy="500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สี่เหลี่ยมมุมมน 8"/>
          <p:cNvSpPr/>
          <p:nvPr/>
        </p:nvSpPr>
        <p:spPr>
          <a:xfrm>
            <a:off x="2843808" y="914990"/>
            <a:ext cx="6085879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หลักการทำงานของโซล่าเซลล์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021939"/>
            <a:ext cx="824611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48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หลักการทำงานของโซล่า</a:t>
            </a:r>
            <a:r>
              <a:rPr lang="th-TH" sz="48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เซลล์</a:t>
            </a:r>
            <a:endParaRPr lang="th-TH" sz="4800" b="1" spc="50" dirty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2832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1131" y="1412776"/>
            <a:ext cx="8878555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115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แผ่นโซล่าเซลล์</a:t>
            </a:r>
            <a:endParaRPr lang="en-US" sz="80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ส่วนประกอบของแผงโซล่าเซลล์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780928"/>
            <a:ext cx="638763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66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มีส่วนประกอบ ดังนี้</a:t>
            </a:r>
            <a:endParaRPr lang="en-US" sz="6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208328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408712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463922" cy="461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87824" y="1916832"/>
            <a:ext cx="680424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ด้านหน้าแผ่นโซล่าเซลล์</a:t>
            </a:r>
            <a:endParaRPr lang="en-US" sz="5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ส่วนประกอบของแผ่นโซล่าเซลล์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466" y="2651428"/>
            <a:ext cx="488900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ทำหน้าที่เปลี่ยนพลังงานแสงอาทิตย์หรือแสงแดดให้เป็นพลังงานไฟฟ้า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408712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1939479"/>
            <a:ext cx="497313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2.</a:t>
            </a:r>
            <a:r>
              <a:rPr lang="th-TH" sz="4400" b="1" spc="50" dirty="0" err="1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เฟ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ลมอะลูมิเนียม</a:t>
            </a:r>
            <a:endParaRPr lang="en-US" sz="5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ส่วนประกอบของแผ่นโซล่าเซลล์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5482" y="2708920"/>
            <a:ext cx="488900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ทำหน้าที่ในการยึดเกาะแผ่นโซล่าเซลล์กับโครงสร้างต่างๆ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74932" y="1700808"/>
            <a:ext cx="3900550" cy="4464496"/>
            <a:chOff x="174932" y="2890129"/>
            <a:chExt cx="3821004" cy="3203167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32" y="4182866"/>
              <a:ext cx="3463922" cy="19104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890129"/>
              <a:ext cx="3240360" cy="17681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552728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2403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03848" y="1939479"/>
            <a:ext cx="52399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กล่อง </a:t>
            </a:r>
            <a:r>
              <a:rPr lang="en-US" sz="44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Junction box</a:t>
            </a:r>
            <a:endParaRPr lang="en-US" sz="4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ส่วนประกอบของแผ่นโซล่าเซลล์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5482" y="2636912"/>
            <a:ext cx="488900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เป็นกล่องสีดำอยู่ด้านหลังแผงโซลล่าเซลล์ ทำหน้าที่ เป็นจุดเชื่อมต่อสายไฟ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180975" y="1340321"/>
            <a:ext cx="8748713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tx2">
                  <a:alpha val="74001"/>
                </a:schemeClr>
              </a:gs>
            </a:gsLst>
            <a:lin ang="5400000" scaled="1"/>
          </a:gradFill>
          <a:ln w="9525">
            <a:solidFill>
              <a:srgbClr val="CCECFF"/>
            </a:solidFill>
            <a:rou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BPraditBold" panose="02000000000000000000" pitchFamily="2" charset="-34"/>
              <a:cs typeface="DBPraditBold" panose="02000000000000000000" pitchFamily="2" charset="-34"/>
            </a:endParaRPr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120650" y="908050"/>
            <a:ext cx="89154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>
              <a:solidFill>
                <a:prstClr val="white"/>
              </a:solidFill>
              <a:latin typeface="Impact" panose="020B0806030902050204" pitchFamily="34" charset="0"/>
              <a:cs typeface="4803_Kwang_MD" panose="02000000000000000000" pitchFamily="2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79512" y="188640"/>
            <a:ext cx="6283299" cy="648072"/>
          </a:xfrm>
          <a:prstGeom prst="roundRect">
            <a:avLst/>
          </a:prstGeom>
          <a:solidFill>
            <a:srgbClr val="33CC33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เบื้องต้นเกี่ยวกับโซล่าเซลล์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2" y="1700808"/>
            <a:ext cx="367240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131840" y="1939479"/>
            <a:ext cx="432048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4.</a:t>
            </a:r>
            <a:r>
              <a:rPr lang="th-TH" sz="44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ป้าย</a:t>
            </a:r>
            <a:r>
              <a:rPr lang="th-TH" sz="4400" b="1" spc="50" dirty="0" err="1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เนม</a:t>
            </a:r>
            <a:r>
              <a:rPr lang="th-TH" sz="4400" b="1" spc="50" dirty="0" err="1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เพลท</a:t>
            </a:r>
            <a:endParaRPr lang="en-US" sz="44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สี่เหลี่ยมมุมมน 8"/>
          <p:cNvSpPr/>
          <p:nvPr/>
        </p:nvSpPr>
        <p:spPr>
          <a:xfrm>
            <a:off x="3995936" y="914990"/>
            <a:ext cx="4933751" cy="64180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ส่วนประกอบของแผ่นโซล่าเซลล์</a:t>
            </a:r>
            <a:endParaRPr lang="th-TH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466" y="2636912"/>
            <a:ext cx="488900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thaiDist"/>
            <a:r>
              <a:rPr lang="th-TH" sz="32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 บอกรายละเอียด</a:t>
            </a:r>
            <a:r>
              <a:rPr lang="th-TH" sz="3200" b="1" spc="50" dirty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3200" b="1" spc="50" dirty="0" err="1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สเปค</a:t>
            </a:r>
            <a:r>
              <a:rPr lang="th-TH" sz="3200" b="1" spc="50" dirty="0" smtClean="0">
                <a:ln w="11430"/>
                <a:solidFill>
                  <a:srgbClr val="0630E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ของแผ่นโซล่าเซลล์</a:t>
            </a:r>
            <a:endParaRPr lang="en-US" sz="3600" b="1" spc="50" dirty="0" smtClean="0">
              <a:ln w="11430"/>
              <a:solidFill>
                <a:srgbClr val="0630E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ไหลเวียน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3184</Words>
  <Application>WPS Presentation</Application>
  <PresentationFormat>นำเสนอทางหน้าจอ (4:3)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4803_Kwang_MD</vt:lpstr>
      <vt:lpstr>Cordia New</vt:lpstr>
      <vt:lpstr>Constantia</vt:lpstr>
      <vt:lpstr>Wingdings 2</vt:lpstr>
      <vt:lpstr>TH Niramit AS</vt:lpstr>
      <vt:lpstr>Impact</vt:lpstr>
      <vt:lpstr>DBPraditBold</vt:lpstr>
      <vt:lpstr>TH NiramitIT๙</vt:lpstr>
      <vt:lpstr>TH SarabunPSK</vt:lpstr>
      <vt:lpstr>Verdana</vt:lpstr>
      <vt:lpstr>Angsana New</vt:lpstr>
      <vt:lpstr>4803_Kwang_MD</vt:lpstr>
      <vt:lpstr>Microsoft YaHei</vt:lpstr>
      <vt:lpstr>Angsana New</vt:lpstr>
      <vt:lpstr>TH Sarabun PSK</vt:lpstr>
      <vt:lpstr>Arial Unicode MS</vt:lpstr>
      <vt:lpstr>Browallia New</vt:lpstr>
      <vt:lpstr>32 pages</vt:lpstr>
      <vt:lpstr>ไหลเวียน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Update24h.Com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Member of Update24h</dc:creator>
  <cp:lastModifiedBy>com</cp:lastModifiedBy>
  <cp:revision>438</cp:revision>
  <dcterms:created xsi:type="dcterms:W3CDTF">2012-06-10T09:36:00Z</dcterms:created>
  <dcterms:modified xsi:type="dcterms:W3CDTF">2024-08-05T03:23:52Z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7AFB0284DF674A0A848B275DA85F2986_13</vt:lpwstr>
  </property>
  <property fmtid="{D5CDD505-2E9C-101B-9397-08002B2CF9AE}" pid="3" name="KSOProductBuildVer">
    <vt:lpwstr>1054-12.2.0.17119</vt:lpwstr>
  </property>
</Properties>
</file>